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5"/>
  </p:notesMasterIdLst>
  <p:sldIdLst>
    <p:sldId id="297" r:id="rId3"/>
    <p:sldId id="256" r:id="rId4"/>
    <p:sldId id="270" r:id="rId5"/>
    <p:sldId id="258" r:id="rId6"/>
    <p:sldId id="259" r:id="rId7"/>
    <p:sldId id="271" r:id="rId8"/>
    <p:sldId id="260" r:id="rId9"/>
    <p:sldId id="294" r:id="rId10"/>
    <p:sldId id="261" r:id="rId11"/>
    <p:sldId id="277" r:id="rId12"/>
    <p:sldId id="278" r:id="rId13"/>
    <p:sldId id="279" r:id="rId14"/>
    <p:sldId id="298" r:id="rId15"/>
    <p:sldId id="281" r:id="rId16"/>
    <p:sldId id="280" r:id="rId17"/>
    <p:sldId id="284" r:id="rId18"/>
    <p:sldId id="283" r:id="rId19"/>
    <p:sldId id="272" r:id="rId20"/>
    <p:sldId id="285" r:id="rId21"/>
    <p:sldId id="286" r:id="rId22"/>
    <p:sldId id="287" r:id="rId23"/>
    <p:sldId id="288" r:id="rId24"/>
    <p:sldId id="273" r:id="rId25"/>
    <p:sldId id="276" r:id="rId26"/>
    <p:sldId id="289" r:id="rId27"/>
    <p:sldId id="295" r:id="rId28"/>
    <p:sldId id="296" r:id="rId29"/>
    <p:sldId id="274" r:id="rId30"/>
    <p:sldId id="275" r:id="rId31"/>
    <p:sldId id="291" r:id="rId32"/>
    <p:sldId id="292" r:id="rId33"/>
    <p:sldId id="293" r:id="rId3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43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0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48770AD-7492-40A6-99DB-BA6BE462D9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4D0959-37BE-41CE-B0A7-C8594ED7FDD0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endParaRPr lang="en-US" dirty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102B24-AA4F-4442-B076-6E408922F5F9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984375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D1484-14C4-4090-B059-65226387C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96A07-34E8-46AF-A544-E466B267F5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7725" y="274638"/>
            <a:ext cx="183356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93863" y="274638"/>
            <a:ext cx="5351462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FFFE6-2AE1-4197-9C75-6FF54DCB2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533E7-5E6D-426D-BF16-905E2E9136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7EF19-395C-4390-A81C-4E45166724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93863" y="1600200"/>
            <a:ext cx="35925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8775" y="1600200"/>
            <a:ext cx="35925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7A910-D701-4E09-BA15-C60D71DBCE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23166-CB61-4A1B-9D6F-8ED53826E9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942CB-5562-4ABB-963F-AB50FB298C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06159-40A0-4195-B790-A4173420F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B07ED-7029-4AAC-BF1D-CB11C014BA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4E9CD-8893-4DFE-9D60-4A458CC25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93863" y="274638"/>
            <a:ext cx="7337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93863" y="1600200"/>
            <a:ext cx="7337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5C45BF7-8E55-4CAC-89A9-6DD51BFD3C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slow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docs/acre/standards/support-tools/unpacking/social-studies/3rd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docs/acre/standards/support-tools/unpacking/esl/esl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docs/acre/standards/support-tools/unpacking/esl/esl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docs/acre/standards/support-tools/unpacking/esl/esl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www.ncpublicschools.org/docs/acre/standards/support-tools/unpacking/esl/esl.pdf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acre/standards/new-standards/#it" TargetMode="Externa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6" Type="http://schemas.openxmlformats.org/officeDocument/2006/relationships/hyperlink" Target="http://www.ncpublicschools.org/docs/acre/standards/new-standards/info-technology/grades9-12.pdf" TargetMode="External"/><Relationship Id="rId5" Type="http://schemas.openxmlformats.org/officeDocument/2006/relationships/hyperlink" Target="http://www.ncpublicschools.org/docs/acre/standards/new-standards/info-technology/grade6.pdf" TargetMode="External"/><Relationship Id="rId4" Type="http://schemas.openxmlformats.org/officeDocument/2006/relationships/hyperlink" Target="http://www.ncpublicschools.org/docs/acre/standards/new-standards/info-technology/gradek.pdf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docs/acre/standards/rbt-knowledge-chart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curriculum-instruction/directory/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://www.ncpublicschools.org/acre/standards/" TargetMode="External"/><Relationship Id="rId7" Type="http://schemas.openxmlformats.org/officeDocument/2006/relationships/hyperlink" Target="https://docs.google.com/spreadsheet/viewform?hl=en_US&amp;formkey=dC14VEZucG4xSDloYUFVWmxtLVlDN2c6MQ#gid=0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6" Type="http://schemas.openxmlformats.org/officeDocument/2006/relationships/hyperlink" Target="http://www.ncpublicschools.org/docs/acre/standards/new-standards/info-technology/grades9-12.pdf" TargetMode="External"/><Relationship Id="rId5" Type="http://schemas.openxmlformats.org/officeDocument/2006/relationships/hyperlink" Target="http://www.ncpublicschools.org/docs/acre/standards/new-standards/info-technology/grade6.pdf" TargetMode="External"/><Relationship Id="rId4" Type="http://schemas.openxmlformats.org/officeDocument/2006/relationships/hyperlink" Target="http://www.ncpublicschools.org/docs/acre/standards/new-standards/info-technology/gradek.pd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acre/" TargetMode="Externa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6" Type="http://schemas.openxmlformats.org/officeDocument/2006/relationships/image" Target="../media/image12.png"/><Relationship Id="rId5" Type="http://schemas.openxmlformats.org/officeDocument/2006/relationships/hyperlink" Target="http://www.ncpublicschools.org/acre/standards/common-core-tools/" TargetMode="External"/><Relationship Id="rId4" Type="http://schemas.openxmlformats.org/officeDocument/2006/relationships/hyperlink" Target="http://www.ncpublicschools.org/acre/standards/support-tools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0" y="174625"/>
            <a:ext cx="5008563" cy="1470025"/>
          </a:xfrm>
        </p:spPr>
        <p:txBody>
          <a:bodyPr/>
          <a:lstStyle/>
          <a:p>
            <a:pPr eaLnBrk="1" hangingPunct="1"/>
            <a:r>
              <a:rPr lang="en-US" i="1" smtClean="0"/>
              <a:t>Introductory Slide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4967288" y="577850"/>
            <a:ext cx="3862387" cy="4498975"/>
          </a:xfrm>
        </p:spPr>
        <p:txBody>
          <a:bodyPr/>
          <a:lstStyle/>
          <a:p>
            <a:pPr algn="l" eaLnBrk="1" hangingPunct="1"/>
            <a:r>
              <a:rPr lang="en-US" sz="2400" smtClean="0"/>
              <a:t>This PowerPoint is narrated.  </a:t>
            </a:r>
          </a:p>
          <a:p>
            <a:pPr algn="l" eaLnBrk="1" hangingPunct="1"/>
            <a:r>
              <a:rPr lang="en-US" sz="2400" smtClean="0"/>
              <a:t>Please turn up your sound.  </a:t>
            </a:r>
          </a:p>
          <a:p>
            <a:pPr algn="l" eaLnBrk="1" hangingPunct="1"/>
            <a:r>
              <a:rPr lang="en-US" sz="2400" smtClean="0"/>
              <a:t>Slides will advance automatically after this introduction. You may click the ESC key if you need to stop the presentation at any point. </a:t>
            </a:r>
          </a:p>
          <a:p>
            <a:pPr algn="l" eaLnBrk="1" hangingPunct="1"/>
            <a:endParaRPr lang="en-US" sz="2400" smtClean="0"/>
          </a:p>
          <a:p>
            <a:pPr algn="l" eaLnBrk="1" hangingPunct="1">
              <a:buFontTx/>
              <a:buChar char="•"/>
            </a:pPr>
            <a:r>
              <a:rPr lang="en-US" sz="2400" i="1" smtClean="0"/>
              <a:t>Judy Copeland</a:t>
            </a:r>
          </a:p>
          <a:p>
            <a:pPr algn="l" eaLnBrk="1" hangingPunct="1">
              <a:buFontTx/>
              <a:buChar char="•"/>
            </a:pPr>
            <a:r>
              <a:rPr lang="en-US" sz="2400" i="1" smtClean="0"/>
              <a:t>Michael Elder</a:t>
            </a:r>
          </a:p>
          <a:p>
            <a:pPr algn="l" eaLnBrk="1" hangingPunct="1">
              <a:buFontTx/>
              <a:buChar char="•"/>
            </a:pPr>
            <a:r>
              <a:rPr lang="en-US" sz="2400" i="1" smtClean="0"/>
              <a:t>Ross Friebel</a:t>
            </a:r>
          </a:p>
          <a:p>
            <a:pPr algn="l" eaLnBrk="1" hangingPunct="1">
              <a:buFontTx/>
              <a:buChar char="•"/>
            </a:pPr>
            <a:r>
              <a:rPr lang="en-US" sz="2400" i="1" smtClean="0"/>
              <a:t>Ken Reddic</a:t>
            </a:r>
          </a:p>
          <a:p>
            <a:pPr algn="l" eaLnBrk="1" hangingPunct="1">
              <a:buFontTx/>
              <a:buChar char="•"/>
            </a:pPr>
            <a:r>
              <a:rPr lang="en-US" sz="2400" i="1" smtClean="0"/>
              <a:t>Dwayne Snowden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47663" y="274638"/>
            <a:ext cx="8683625" cy="1143000"/>
          </a:xfrm>
        </p:spPr>
        <p:txBody>
          <a:bodyPr/>
          <a:lstStyle/>
          <a:p>
            <a:pPr eaLnBrk="1" hangingPunct="1"/>
            <a:r>
              <a:rPr lang="en-US" smtClean="0"/>
              <a:t>5</a:t>
            </a:r>
            <a:r>
              <a:rPr lang="en-US" baseline="30000" smtClean="0"/>
              <a:t>th</a:t>
            </a:r>
            <a:r>
              <a:rPr lang="en-US" smtClean="0"/>
              <a:t> Grade Math Sample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3" cstate="print"/>
          <a:srcRect l="13690" t="24373" r="13542" b="3226"/>
          <a:stretch>
            <a:fillRect/>
          </a:stretch>
        </p:blipFill>
        <p:spPr bwMode="auto">
          <a:xfrm>
            <a:off x="377825" y="1727200"/>
            <a:ext cx="8054975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1050.WAV">
            <a:hlinkClick r:id="" action="ppaction://media"/>
          </p:cNvPr>
          <p:cNvPicPr>
            <a:picLocks noRot="1" noChangeAspect="1"/>
          </p:cNvPicPr>
          <p:nvPr>
            <a:wavAudioFile r:embed="rId1" name="~PP1050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66738" y="274638"/>
            <a:ext cx="8464550" cy="1143000"/>
          </a:xfrm>
        </p:spPr>
        <p:txBody>
          <a:bodyPr/>
          <a:lstStyle/>
          <a:p>
            <a:pPr eaLnBrk="1" hangingPunct="1"/>
            <a:r>
              <a:rPr lang="en-US" smtClean="0"/>
              <a:t>7</a:t>
            </a:r>
            <a:r>
              <a:rPr lang="en-US" baseline="30000" smtClean="0"/>
              <a:t>th</a:t>
            </a:r>
            <a:r>
              <a:rPr lang="en-US" smtClean="0"/>
              <a:t> Grade Math Sample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3" cstate="print"/>
          <a:srcRect l="14732" t="21915" r="12798" b="6400"/>
          <a:stretch>
            <a:fillRect/>
          </a:stretch>
        </p:blipFill>
        <p:spPr bwMode="auto">
          <a:xfrm>
            <a:off x="392113" y="1552575"/>
            <a:ext cx="8577262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488.WAV">
            <a:hlinkClick r:id="" action="ppaction://media"/>
          </p:cNvPr>
          <p:cNvPicPr>
            <a:picLocks noRot="1" noChangeAspect="1"/>
          </p:cNvPicPr>
          <p:nvPr>
            <a:wavAudioFile r:embed="rId1" name="~PP3488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55575" y="14288"/>
            <a:ext cx="7337425" cy="1143000"/>
          </a:xfrm>
        </p:spPr>
        <p:txBody>
          <a:bodyPr/>
          <a:lstStyle/>
          <a:p>
            <a:pPr eaLnBrk="1" hangingPunct="1"/>
            <a:r>
              <a:rPr lang="en-US" smtClean="0"/>
              <a:t>Algebra I Example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 l="17262" t="28059" r="15775" b="8449"/>
          <a:stretch>
            <a:fillRect/>
          </a:stretch>
        </p:blipFill>
        <p:spPr bwMode="auto">
          <a:xfrm>
            <a:off x="58738" y="950913"/>
            <a:ext cx="8809037" cy="537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2130.WAV">
            <a:hlinkClick r:id="" action="ppaction://media"/>
          </p:cNvPr>
          <p:cNvPicPr>
            <a:picLocks noRot="1" noChangeAspect="1"/>
          </p:cNvPicPr>
          <p:nvPr>
            <a:wavAudioFile r:embed="rId1" name="~PP2130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hlinkClick r:id="rId2" action="ppaction://hlinksldjump"/>
          </p:cNvPr>
          <p:cNvSpPr>
            <a:spLocks noGrp="1"/>
          </p:cNvSpPr>
          <p:nvPr>
            <p:ph idx="1"/>
          </p:nvPr>
        </p:nvSpPr>
        <p:spPr>
          <a:xfrm>
            <a:off x="1693863" y="549275"/>
            <a:ext cx="7337425" cy="4525963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hangingPunct="1">
              <a:buFontTx/>
              <a:buNone/>
              <a:defRPr/>
            </a:pPr>
            <a:r>
              <a:rPr lang="en-US" dirty="0" smtClean="0">
                <a:hlinkClick r:id="rId2" action="ppaction://hlinksldjump"/>
              </a:rPr>
              <a:t>Math Teachers</a:t>
            </a:r>
            <a:br>
              <a:rPr lang="en-US" dirty="0" smtClean="0">
                <a:hlinkClick r:id="rId2" action="ppaction://hlinksldjump"/>
              </a:rPr>
            </a:br>
            <a:r>
              <a:rPr lang="en-US" dirty="0" smtClean="0">
                <a:hlinkClick r:id="rId2" action="ppaction://hlinksldjump"/>
              </a:rPr>
              <a:t>Click Here to Continue</a:t>
            </a:r>
            <a:endParaRPr lang="en-US" dirty="0">
              <a:hlinkClick r:id="rId2" action="ppaction://hlinksldjump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74625" y="85725"/>
            <a:ext cx="9144000" cy="1143000"/>
          </a:xfrm>
        </p:spPr>
        <p:txBody>
          <a:bodyPr/>
          <a:lstStyle/>
          <a:p>
            <a:pPr eaLnBrk="1" hangingPunct="1"/>
            <a:r>
              <a:rPr lang="en-US" smtClean="0"/>
              <a:t>8. </a:t>
            </a:r>
            <a:r>
              <a:rPr lang="en-US" sz="4000" smtClean="0"/>
              <a:t>Samples of Unpacking Documents </a:t>
            </a:r>
            <a:endParaRPr lang="en-US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276225" y="1030288"/>
            <a:ext cx="8755063" cy="50958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Social Studies</a:t>
            </a:r>
          </a:p>
          <a:p>
            <a:pPr eaLnBrk="1" hangingPunct="1"/>
            <a:r>
              <a:rPr lang="en-US" smtClean="0"/>
              <a:t>Overview</a:t>
            </a:r>
          </a:p>
          <a:p>
            <a:pPr eaLnBrk="1" hangingPunct="1"/>
            <a:r>
              <a:rPr lang="en-US" smtClean="0"/>
              <a:t>Connection to CIA</a:t>
            </a:r>
            <a:br>
              <a:rPr lang="en-US" smtClean="0"/>
            </a:br>
            <a:r>
              <a:rPr lang="en-US" smtClean="0"/>
              <a:t>	Conceptual in Nature</a:t>
            </a:r>
          </a:p>
          <a:p>
            <a:pPr eaLnBrk="1" hangingPunct="1"/>
            <a:r>
              <a:rPr lang="en-US" smtClean="0"/>
              <a:t>Revised Standards</a:t>
            </a:r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r>
              <a:rPr lang="en-US" smtClean="0"/>
              <a:t>				When we meet face-to-face, 				more in-depth information will 				be explored and discussed.</a:t>
            </a:r>
          </a:p>
          <a:p>
            <a:pPr eaLnBrk="1" hangingPunct="1"/>
            <a:endParaRPr lang="en-US" smtClean="0"/>
          </a:p>
        </p:txBody>
      </p:sp>
      <p:pic>
        <p:nvPicPr>
          <p:cNvPr id="4" name="~PP2304.WAV">
            <a:hlinkClick r:id="" action="ppaction://media"/>
          </p:cNvPr>
          <p:cNvPicPr>
            <a:picLocks noRot="1" noChangeAspect="1"/>
          </p:cNvPicPr>
          <p:nvPr>
            <a:wavAudioFile r:embed="rId1" name="~PP2304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8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44463" y="-131763"/>
            <a:ext cx="8770937" cy="1143001"/>
          </a:xfrm>
        </p:spPr>
        <p:txBody>
          <a:bodyPr/>
          <a:lstStyle/>
          <a:p>
            <a:pPr eaLnBrk="1" hangingPunct="1"/>
            <a:r>
              <a:rPr lang="en-US" smtClean="0"/>
              <a:t>Third Grade Example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741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7857" t="31335" r="16071" b="9473"/>
          <a:stretch>
            <a:fillRect/>
          </a:stretch>
        </p:blipFill>
        <p:spPr bwMode="auto">
          <a:xfrm>
            <a:off x="290513" y="1074738"/>
            <a:ext cx="866457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873.WAV">
            <a:hlinkClick r:id="" action="ppaction://media"/>
          </p:cNvPr>
          <p:cNvPicPr>
            <a:picLocks noRot="1" noChangeAspect="1"/>
          </p:cNvPicPr>
          <p:nvPr>
            <a:wavAudioFile r:embed="rId1" name="~PP3873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8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4463" y="-131763"/>
            <a:ext cx="8770937" cy="1143001"/>
          </a:xfrm>
        </p:spPr>
        <p:txBody>
          <a:bodyPr/>
          <a:lstStyle/>
          <a:p>
            <a:pPr eaLnBrk="1" hangingPunct="1"/>
            <a:r>
              <a:rPr lang="en-US" smtClean="0"/>
              <a:t>Seventh Grade Example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 cstate="print"/>
          <a:srcRect l="17708" t="24986" r="15475" b="8244"/>
          <a:stretch>
            <a:fillRect/>
          </a:stretch>
        </p:blipFill>
        <p:spPr bwMode="auto">
          <a:xfrm>
            <a:off x="261938" y="942975"/>
            <a:ext cx="8577262" cy="579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1114.WAV">
            <a:hlinkClick r:id="" action="ppaction://media"/>
          </p:cNvPr>
          <p:cNvPicPr>
            <a:picLocks noRot="1" noChangeAspect="1"/>
          </p:cNvPicPr>
          <p:nvPr>
            <a:wavAudioFile r:embed="rId1" name="~PP1114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44463" y="-131763"/>
            <a:ext cx="8770937" cy="1143001"/>
          </a:xfrm>
        </p:spPr>
        <p:txBody>
          <a:bodyPr/>
          <a:lstStyle/>
          <a:p>
            <a:pPr eaLnBrk="1" hangingPunct="1"/>
            <a:r>
              <a:rPr lang="en-US" smtClean="0"/>
              <a:t>US History Example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print"/>
          <a:srcRect l="17262" t="25192" r="16220" b="6197"/>
          <a:stretch>
            <a:fillRect/>
          </a:stretch>
        </p:blipFill>
        <p:spPr bwMode="auto">
          <a:xfrm>
            <a:off x="319088" y="863600"/>
            <a:ext cx="8461375" cy="588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1576.WAV">
            <a:hlinkClick r:id="" action="ppaction://media"/>
          </p:cNvPr>
          <p:cNvPicPr>
            <a:picLocks noRot="1" noChangeAspect="1"/>
          </p:cNvPicPr>
          <p:nvPr>
            <a:wavAudioFile r:embed="rId1" name="~PP1576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85725"/>
            <a:ext cx="91440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7. English as a Second Language </a:t>
            </a:r>
            <a:br>
              <a:rPr lang="en-US" sz="3200" smtClean="0"/>
            </a:br>
            <a:r>
              <a:rPr lang="en-US" sz="3200" smtClean="0"/>
              <a:t>(ESL) Standards</a:t>
            </a:r>
            <a:endParaRPr lang="en-US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93675" y="1017588"/>
            <a:ext cx="8755063" cy="5094287"/>
          </a:xfrm>
        </p:spPr>
        <p:txBody>
          <a:bodyPr/>
          <a:lstStyle/>
          <a:p>
            <a:pPr eaLnBrk="1" hangingPunct="1"/>
            <a:r>
              <a:rPr lang="en-US" smtClean="0"/>
              <a:t>For Classroom Teachers</a:t>
            </a:r>
          </a:p>
          <a:p>
            <a:pPr lvl="1" eaLnBrk="1" hangingPunct="1"/>
            <a:r>
              <a:rPr lang="en-US" smtClean="0"/>
              <a:t>Awareness of Strategies to instruct ESL students</a:t>
            </a:r>
          </a:p>
          <a:p>
            <a:pPr eaLnBrk="1" hangingPunct="1"/>
            <a:r>
              <a:rPr lang="en-US" smtClean="0"/>
              <a:t>Unpacking Standards</a:t>
            </a:r>
          </a:p>
          <a:p>
            <a:pPr lvl="1" eaLnBrk="1" hangingPunct="1"/>
            <a:r>
              <a:rPr lang="en-US" smtClean="0">
                <a:hlinkClick r:id="rId3"/>
              </a:rPr>
              <a:t>http://www.ncpublicschools.org/docs/acre/</a:t>
            </a:r>
            <a:br>
              <a:rPr lang="en-US" smtClean="0">
                <a:hlinkClick r:id="rId3"/>
              </a:rPr>
            </a:br>
            <a:r>
              <a:rPr lang="en-US" smtClean="0">
                <a:hlinkClick r:id="rId3"/>
              </a:rPr>
              <a:t>standards/support-tools/unpacking/esl/esl.pdf</a:t>
            </a:r>
            <a:r>
              <a:rPr lang="en-US" smtClean="0"/>
              <a:t> </a:t>
            </a:r>
          </a:p>
        </p:txBody>
      </p:sp>
      <p:pic>
        <p:nvPicPr>
          <p:cNvPr id="8" name="~PP1051.WAV">
            <a:hlinkClick r:id="" action="ppaction://media"/>
          </p:cNvPr>
          <p:cNvPicPr>
            <a:picLocks noRot="1" noChangeAspect="1"/>
          </p:cNvPicPr>
          <p:nvPr>
            <a:wavAudioFile r:embed="rId1" name="~PP1051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1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246063" y="-88900"/>
            <a:ext cx="8756650" cy="1143000"/>
          </a:xfrm>
        </p:spPr>
        <p:txBody>
          <a:bodyPr/>
          <a:lstStyle/>
          <a:p>
            <a:pPr eaLnBrk="1" hangingPunct="1"/>
            <a:r>
              <a:rPr lang="en-US" smtClean="0"/>
              <a:t>7. ESL Standards Format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946400" y="928688"/>
            <a:ext cx="6084888" cy="58499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/>
              <a:t>The unpacked content standards are organized by:</a:t>
            </a:r>
          </a:p>
          <a:p>
            <a:pPr lvl="1" eaLnBrk="1" hangingPunct="1"/>
            <a:r>
              <a:rPr lang="en-US" smtClean="0"/>
              <a:t>Five grade spans according to the WIDA </a:t>
            </a:r>
            <a:r>
              <a:rPr lang="en-US" sz="2400" smtClean="0"/>
              <a:t>(World Class Instructional Design Assessment)</a:t>
            </a:r>
            <a:r>
              <a:rPr lang="en-US" smtClean="0"/>
              <a:t> model: Kindergarten, Grades 1-2, Grades 3-5, Grades 6-8, and Grades 9-12; </a:t>
            </a:r>
          </a:p>
          <a:p>
            <a:pPr lvl="1" eaLnBrk="1" hangingPunct="1"/>
            <a:r>
              <a:rPr lang="en-US" smtClean="0"/>
              <a:t>The four language domains of listening, speaking, reading, and writing; and </a:t>
            </a:r>
          </a:p>
          <a:p>
            <a:pPr lvl="1" eaLnBrk="1" hangingPunct="1"/>
            <a:r>
              <a:rPr lang="en-US" smtClean="0"/>
              <a:t>Five levels of English language proficiency (ELP)</a:t>
            </a:r>
          </a:p>
        </p:txBody>
      </p:sp>
      <p:pic>
        <p:nvPicPr>
          <p:cNvPr id="6" name="~PP4011.WAV">
            <a:hlinkClick r:id="" action="ppaction://media"/>
          </p:cNvPr>
          <p:cNvPicPr>
            <a:picLocks noRot="1" noChangeAspect="1"/>
          </p:cNvPicPr>
          <p:nvPr>
            <a:wavAudioFile r:embed="rId1" name="~PP4011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9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latin typeface="Bodoni MT" pitchFamily="18" charset="0"/>
              </a:rPr>
              <a:t>Unpacking Thursdays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181600" y="1984375"/>
            <a:ext cx="3584575" cy="4605338"/>
          </a:xfrm>
        </p:spPr>
        <p:txBody>
          <a:bodyPr/>
          <a:lstStyle/>
          <a:p>
            <a:pPr algn="l" eaLnBrk="1" hangingPunct="1"/>
            <a:r>
              <a:rPr lang="en-US" smtClean="0"/>
              <a:t>Preparing for the 2012 School Year</a:t>
            </a:r>
          </a:p>
          <a:p>
            <a:pPr algn="l" eaLnBrk="1" hangingPunct="1"/>
            <a:endParaRPr lang="en-US" smtClean="0"/>
          </a:p>
          <a:p>
            <a:pPr algn="l" eaLnBrk="1" hangingPunct="1"/>
            <a:r>
              <a:rPr lang="en-US" smtClean="0"/>
              <a:t>Designed for Social Studies &amp;</a:t>
            </a:r>
          </a:p>
          <a:p>
            <a:pPr algn="l" eaLnBrk="1" hangingPunct="1"/>
            <a:r>
              <a:rPr lang="en-US" smtClean="0"/>
              <a:t>Mathematics Teachers</a:t>
            </a:r>
          </a:p>
        </p:txBody>
      </p:sp>
      <p:pic>
        <p:nvPicPr>
          <p:cNvPr id="7" name="~PP566.WAV">
            <a:hlinkClick r:id="" action="ppaction://media"/>
          </p:cNvPr>
          <p:cNvPicPr>
            <a:picLocks noRot="1" noChangeAspect="1"/>
          </p:cNvPicPr>
          <p:nvPr>
            <a:wavAudioFile r:embed="rId1" name="~PP566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33375" y="274638"/>
            <a:ext cx="8697913" cy="1143000"/>
          </a:xfrm>
        </p:spPr>
        <p:txBody>
          <a:bodyPr/>
          <a:lstStyle/>
          <a:p>
            <a:pPr eaLnBrk="1" hangingPunct="1"/>
            <a:r>
              <a:rPr lang="en-US" smtClean="0"/>
              <a:t>Math Example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2532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5923" t="20686" r="14137" b="3226"/>
          <a:stretch>
            <a:fillRect/>
          </a:stretch>
        </p:blipFill>
        <p:spPr bwMode="auto">
          <a:xfrm>
            <a:off x="276225" y="1393825"/>
            <a:ext cx="869315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473.WAV">
            <a:hlinkClick r:id="" action="ppaction://media"/>
          </p:cNvPr>
          <p:cNvPicPr>
            <a:picLocks noRot="1" noChangeAspect="1"/>
          </p:cNvPicPr>
          <p:nvPr>
            <a:wavAudioFile r:embed="rId1" name="~PP473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8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87313" y="-131763"/>
            <a:ext cx="7337425" cy="1143001"/>
          </a:xfrm>
        </p:spPr>
        <p:txBody>
          <a:bodyPr/>
          <a:lstStyle/>
          <a:p>
            <a:pPr eaLnBrk="1" hangingPunct="1"/>
            <a:r>
              <a:rPr lang="en-US" smtClean="0"/>
              <a:t>Social Studies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355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5625" t="20686" r="15475" b="3226"/>
          <a:stretch>
            <a:fillRect/>
          </a:stretch>
        </p:blipFill>
        <p:spPr bwMode="auto">
          <a:xfrm>
            <a:off x="276225" y="1044575"/>
            <a:ext cx="8591550" cy="581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1768.WAV">
            <a:hlinkClick r:id="" action="ppaction://media"/>
          </p:cNvPr>
          <p:cNvPicPr>
            <a:picLocks noRot="1" noChangeAspect="1"/>
          </p:cNvPicPr>
          <p:nvPr>
            <a:wavAudioFile r:embed="rId1" name="~PP1768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0" y="-233363"/>
            <a:ext cx="8958263" cy="1143001"/>
          </a:xfrm>
        </p:spPr>
        <p:txBody>
          <a:bodyPr/>
          <a:lstStyle/>
          <a:p>
            <a:pPr eaLnBrk="1" hangingPunct="1"/>
            <a:r>
              <a:rPr lang="en-US" smtClean="0"/>
              <a:t>Social Studies Example Continued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458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16071" t="19867" r="14285" b="3226"/>
          <a:stretch>
            <a:fillRect/>
          </a:stretch>
        </p:blipFill>
        <p:spPr bwMode="auto">
          <a:xfrm>
            <a:off x="465138" y="739775"/>
            <a:ext cx="8374062" cy="611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74625" y="-58738"/>
            <a:ext cx="8856663" cy="1143001"/>
          </a:xfrm>
        </p:spPr>
        <p:txBody>
          <a:bodyPr/>
          <a:lstStyle/>
          <a:p>
            <a:pPr eaLnBrk="1" hangingPunct="1"/>
            <a:r>
              <a:rPr lang="en-US" smtClean="0"/>
              <a:t>6. Technology Standards </a:t>
            </a:r>
            <a:endParaRPr lang="en-US" sz="32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771" y="1030514"/>
            <a:ext cx="8755517" cy="5095649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Clarifying the Teacher’s Role</a:t>
            </a:r>
            <a:br>
              <a:rPr lang="en-US" dirty="0" smtClean="0"/>
            </a:br>
            <a:r>
              <a:rPr lang="en-US" sz="2800" dirty="0" smtClean="0">
                <a:hlinkClick r:id="rId3"/>
              </a:rPr>
              <a:t>http://www.ncpublicschools.org/acre/standards/</a:t>
            </a:r>
            <a:br>
              <a:rPr lang="en-US" sz="2800" dirty="0" smtClean="0">
                <a:hlinkClick r:id="rId3"/>
              </a:rPr>
            </a:br>
            <a:r>
              <a:rPr lang="en-US" sz="2800" dirty="0" smtClean="0">
                <a:hlinkClick r:id="rId3"/>
              </a:rPr>
              <a:t>new-standards/#it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>
                <a:hlinkClick r:id="rId4"/>
              </a:rPr>
              <a:t>K-5 Version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>
                <a:hlinkClick r:id="rId5"/>
              </a:rPr>
              <a:t>6-8 Version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>
                <a:hlinkClick r:id="rId6"/>
              </a:rPr>
              <a:t>9-12 Version</a:t>
            </a:r>
            <a:endParaRPr lang="en-US" dirty="0" smtClean="0"/>
          </a:p>
          <a:p>
            <a:pPr lvl="1" eaLnBrk="1" hangingPunct="1">
              <a:buFontTx/>
              <a:buNone/>
              <a:defRPr/>
            </a:pPr>
            <a:r>
              <a:rPr lang="en-US" dirty="0" smtClean="0"/>
              <a:t>                     Strands:    Sources of Information</a:t>
            </a:r>
            <a:br>
              <a:rPr lang="en-US" dirty="0" smtClean="0"/>
            </a:br>
            <a:r>
              <a:rPr lang="en-US" dirty="0" smtClean="0"/>
              <a:t>                                    Informational Text</a:t>
            </a:r>
            <a:br>
              <a:rPr lang="en-US" dirty="0" smtClean="0"/>
            </a:br>
            <a:r>
              <a:rPr lang="en-US" dirty="0" smtClean="0"/>
              <a:t>                                    Technology as a Tool</a:t>
            </a:r>
            <a:br>
              <a:rPr lang="en-US" dirty="0" smtClean="0"/>
            </a:br>
            <a:r>
              <a:rPr lang="en-US" dirty="0" smtClean="0"/>
              <a:t>                                    Research Process</a:t>
            </a:r>
          </a:p>
          <a:p>
            <a:pPr lvl="1" eaLnBrk="1" hangingPunct="1">
              <a:buFontTx/>
              <a:buNone/>
              <a:defRPr/>
            </a:pPr>
            <a:r>
              <a:rPr lang="en-US" dirty="0" smtClean="0"/>
              <a:t>                                       Safety and Ethical Issues 	</a:t>
            </a:r>
          </a:p>
          <a:p>
            <a:pPr lvl="6">
              <a:defRPr/>
            </a:pPr>
            <a:endParaRPr lang="en-US" dirty="0"/>
          </a:p>
        </p:txBody>
      </p:sp>
      <p:pic>
        <p:nvPicPr>
          <p:cNvPr id="4" name="~PP2275.WAV">
            <a:hlinkClick r:id="" action="ppaction://media"/>
          </p:cNvPr>
          <p:cNvPicPr>
            <a:picLocks noRot="1" noChangeAspect="1"/>
          </p:cNvPicPr>
          <p:nvPr>
            <a:wavAudioFile r:embed="rId1" name="~PP2275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74625" y="85725"/>
            <a:ext cx="8856663" cy="1143000"/>
          </a:xfrm>
        </p:spPr>
        <p:txBody>
          <a:bodyPr/>
          <a:lstStyle/>
          <a:p>
            <a:pPr eaLnBrk="1" hangingPunct="1"/>
            <a:r>
              <a:rPr lang="en-US" smtClean="0"/>
              <a:t>Technology Standards Example 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 cstate="print"/>
          <a:srcRect l="6100" t="20480" r="6250" b="11316"/>
          <a:stretch>
            <a:fillRect/>
          </a:stretch>
        </p:blipFill>
        <p:spPr bwMode="auto">
          <a:xfrm>
            <a:off x="217488" y="1320800"/>
            <a:ext cx="8548687" cy="483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363.WAV">
            <a:hlinkClick r:id="" action="ppaction://media"/>
          </p:cNvPr>
          <p:cNvPicPr>
            <a:picLocks noRot="1" noChangeAspect="1"/>
          </p:cNvPicPr>
          <p:nvPr>
            <a:wavAudioFile r:embed="rId1" name="~PP363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031288" cy="1143000"/>
          </a:xfrm>
        </p:spPr>
        <p:txBody>
          <a:bodyPr/>
          <a:lstStyle/>
          <a:p>
            <a:pPr eaLnBrk="1" hangingPunct="1"/>
            <a:r>
              <a:rPr lang="en-US" smtClean="0"/>
              <a:t>5. Revised Bloom’s Taxonomy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3087688" y="1600200"/>
            <a:ext cx="5943600" cy="5010150"/>
          </a:xfrm>
        </p:spPr>
        <p:txBody>
          <a:bodyPr/>
          <a:lstStyle/>
          <a:p>
            <a:pPr eaLnBrk="1" hangingPunct="1"/>
            <a:r>
              <a:rPr lang="en-US" smtClean="0"/>
              <a:t>Essential Standards are written using verbs from the Revised Bloom’s Taxonomy</a:t>
            </a:r>
          </a:p>
          <a:p>
            <a:pPr eaLnBrk="1" hangingPunct="1"/>
            <a:r>
              <a:rPr lang="en-US" smtClean="0"/>
              <a:t>Understanding the Verbs is essential to designing appropriate tasks</a:t>
            </a:r>
          </a:p>
          <a:p>
            <a:pPr eaLnBrk="1" hangingPunct="1"/>
            <a:r>
              <a:rPr lang="en-US" smtClean="0"/>
              <a:t>Connects to CIA planning process (process skills and Enduring Understandings)</a:t>
            </a:r>
          </a:p>
          <a:p>
            <a:pPr eaLnBrk="1" hangingPunct="1"/>
            <a:endParaRPr lang="en-US" smtClean="0"/>
          </a:p>
        </p:txBody>
      </p:sp>
      <p:pic>
        <p:nvPicPr>
          <p:cNvPr id="7" name="~PP3519.WAV">
            <a:hlinkClick r:id="" action="ppaction://media"/>
          </p:cNvPr>
          <p:cNvPicPr>
            <a:picLocks noRot="1" noChangeAspect="1"/>
          </p:cNvPicPr>
          <p:nvPr>
            <a:wavAudioFile r:embed="rId1" name="~PP3519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0" y="42863"/>
            <a:ext cx="9031288" cy="1143000"/>
          </a:xfrm>
        </p:spPr>
        <p:txBody>
          <a:bodyPr/>
          <a:lstStyle/>
          <a:p>
            <a:pPr eaLnBrk="1" hangingPunct="1"/>
            <a:r>
              <a:rPr lang="en-US" smtClean="0"/>
              <a:t>5. Revised Blooms Taxonomy</a:t>
            </a:r>
          </a:p>
        </p:txBody>
      </p:sp>
      <p:pic>
        <p:nvPicPr>
          <p:cNvPr id="28675" name="Picture 2">
            <a:hlinkClick r:id="rId3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3310" t="18840" r="10965" b="3873"/>
          <a:stretch>
            <a:fillRect/>
          </a:stretch>
        </p:blipFill>
        <p:spPr>
          <a:xfrm>
            <a:off x="0" y="1182688"/>
            <a:ext cx="9144000" cy="5675312"/>
          </a:xfrm>
        </p:spPr>
      </p:pic>
      <p:pic>
        <p:nvPicPr>
          <p:cNvPr id="6" name="~PP2652.WAV">
            <a:hlinkClick r:id="" action="ppaction://media"/>
          </p:cNvPr>
          <p:cNvPicPr>
            <a:picLocks noRot="1" noChangeAspect="1"/>
          </p:cNvPicPr>
          <p:nvPr>
            <a:wavAudioFile r:embed="rId1" name="~PP2652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8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58738" y="-174625"/>
            <a:ext cx="8842375" cy="1143000"/>
          </a:xfrm>
        </p:spPr>
        <p:txBody>
          <a:bodyPr/>
          <a:lstStyle/>
          <a:p>
            <a:pPr eaLnBrk="1" hangingPunct="1"/>
            <a:r>
              <a:rPr lang="en-US" smtClean="0"/>
              <a:t>5. Verbs (Revised Bloom’s)</a:t>
            </a: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 l="23808" t="24577" r="21280" b="18076"/>
          <a:stretch>
            <a:fillRect/>
          </a:stretch>
        </p:blipFill>
        <p:spPr bwMode="auto">
          <a:xfrm>
            <a:off x="203200" y="739775"/>
            <a:ext cx="8636000" cy="611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558.WAV">
            <a:hlinkClick r:id="" action="ppaction://media"/>
          </p:cNvPr>
          <p:cNvPicPr>
            <a:picLocks noRot="1" noChangeAspect="1"/>
          </p:cNvPicPr>
          <p:nvPr>
            <a:wavAudioFile r:embed="rId1" name="~PP558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174625" y="85725"/>
            <a:ext cx="8856663" cy="1143000"/>
          </a:xfrm>
        </p:spPr>
        <p:txBody>
          <a:bodyPr/>
          <a:lstStyle/>
          <a:p>
            <a:pPr eaLnBrk="1" hangingPunct="1"/>
            <a:r>
              <a:rPr lang="en-US" smtClean="0"/>
              <a:t>4. Teacher Leaders 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424113" y="1030288"/>
            <a:ext cx="6607175" cy="5095875"/>
          </a:xfrm>
        </p:spPr>
        <p:txBody>
          <a:bodyPr/>
          <a:lstStyle/>
          <a:p>
            <a:pPr eaLnBrk="1" hangingPunct="1"/>
            <a:r>
              <a:rPr lang="en-US" smtClean="0"/>
              <a:t>Professional Teaching Standards Standards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Responsibilities as a Curriculum Leader for your school</a:t>
            </a:r>
          </a:p>
          <a:p>
            <a:pPr lvl="1" eaLnBrk="1" hangingPunct="1"/>
            <a:r>
              <a:rPr lang="en-US" smtClean="0"/>
              <a:t>Expectations</a:t>
            </a:r>
          </a:p>
          <a:p>
            <a:pPr lvl="1" eaLnBrk="1" hangingPunct="1"/>
            <a:r>
              <a:rPr lang="en-US" smtClean="0"/>
              <a:t>Connecting with your colleagues</a:t>
            </a:r>
          </a:p>
          <a:p>
            <a:pPr eaLnBrk="1" hangingPunct="1"/>
            <a:endParaRPr lang="en-US" smtClean="0"/>
          </a:p>
        </p:txBody>
      </p:sp>
      <p:pic>
        <p:nvPicPr>
          <p:cNvPr id="30724" name="Picture 1"/>
          <p:cNvPicPr>
            <a:picLocks noChangeAspect="1" noChangeArrowheads="1"/>
          </p:cNvPicPr>
          <p:nvPr/>
        </p:nvPicPr>
        <p:blipFill>
          <a:blip r:embed="rId3" cstate="print"/>
          <a:srcRect l="16220" t="37071" r="20535" b="35278"/>
          <a:stretch>
            <a:fillRect/>
          </a:stretch>
        </p:blipFill>
        <p:spPr bwMode="auto">
          <a:xfrm>
            <a:off x="2859088" y="1611313"/>
            <a:ext cx="6169025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887.WAV">
            <a:hlinkClick r:id="" action="ppaction://media"/>
          </p:cNvPr>
          <p:cNvPicPr>
            <a:picLocks noRot="1" noChangeAspect="1"/>
          </p:cNvPicPr>
          <p:nvPr>
            <a:wavAudioFile r:embed="rId1" name="~PP3887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9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115888" y="-247650"/>
            <a:ext cx="8856662" cy="1143000"/>
          </a:xfrm>
        </p:spPr>
        <p:txBody>
          <a:bodyPr/>
          <a:lstStyle/>
          <a:p>
            <a:pPr eaLnBrk="1" hangingPunct="1"/>
            <a:r>
              <a:rPr lang="en-US" smtClean="0"/>
              <a:t>3. DPI Support 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276225" y="581025"/>
            <a:ext cx="8755063" cy="5095875"/>
          </a:xfrm>
        </p:spPr>
        <p:txBody>
          <a:bodyPr/>
          <a:lstStyle/>
          <a:p>
            <a:pPr eaLnBrk="1" hangingPunct="1"/>
            <a:r>
              <a:rPr lang="en-US" smtClean="0"/>
              <a:t>Upcoming Modules from DPI</a:t>
            </a:r>
          </a:p>
          <a:p>
            <a:pPr lvl="1" eaLnBrk="1" hangingPunct="1"/>
            <a:r>
              <a:rPr lang="en-US" smtClean="0"/>
              <a:t>Clarification of Standards</a:t>
            </a:r>
          </a:p>
          <a:p>
            <a:pPr lvl="1" eaLnBrk="1" hangingPunct="1"/>
            <a:r>
              <a:rPr lang="en-US" smtClean="0"/>
              <a:t>Dissemination of Resources</a:t>
            </a:r>
          </a:p>
          <a:p>
            <a:pPr eaLnBrk="1" hangingPunct="1"/>
            <a:r>
              <a:rPr lang="en-US" smtClean="0"/>
              <a:t>Email Contacts</a:t>
            </a:r>
          </a:p>
          <a:p>
            <a:pPr lvl="1" eaLnBrk="1" hangingPunct="1"/>
            <a:r>
              <a:rPr lang="en-US" smtClean="0"/>
              <a:t>Content Area Contacts</a:t>
            </a:r>
          </a:p>
          <a:p>
            <a:pPr lvl="1" eaLnBrk="1" hangingPunct="1"/>
            <a:r>
              <a:rPr lang="en-US" smtClean="0">
                <a:hlinkClick r:id="rId3"/>
              </a:rPr>
              <a:t>http://www.ncpublicschools.org/curriculum-instruction/directory/</a:t>
            </a:r>
            <a:endParaRPr lang="en-US" smtClean="0"/>
          </a:p>
          <a:p>
            <a:pPr lvl="1" eaLnBrk="1" hangingPunct="1"/>
            <a:endParaRPr lang="en-US" smtClean="0"/>
          </a:p>
        </p:txBody>
      </p:sp>
      <p:pic>
        <p:nvPicPr>
          <p:cNvPr id="4" name="~PP2764.WAV">
            <a:hlinkClick r:id="" action="ppaction://media"/>
          </p:cNvPr>
          <p:cNvPicPr>
            <a:picLocks noRot="1" noChangeAspect="1"/>
          </p:cNvPicPr>
          <p:nvPr>
            <a:wavAudioFile r:embed="rId1" name="~PP2764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-47625" y="-261938"/>
            <a:ext cx="7337425" cy="1143001"/>
          </a:xfrm>
        </p:spPr>
        <p:txBody>
          <a:bodyPr/>
          <a:lstStyle/>
          <a:p>
            <a:pPr eaLnBrk="1" hangingPunct="1"/>
            <a:r>
              <a:rPr lang="en-US" smtClean="0"/>
              <a:t>Enduring Understandings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917825" y="584200"/>
            <a:ext cx="6022975" cy="4525963"/>
          </a:xfrm>
        </p:spPr>
        <p:txBody>
          <a:bodyPr/>
          <a:lstStyle/>
          <a:p>
            <a:pPr eaLnBrk="1" hangingPunct="1"/>
            <a:r>
              <a:rPr lang="en-US" sz="2800" smtClean="0"/>
              <a:t>Unpacking documents provide a roadmap to the teacher of what a student will understand, know, and be able to do as a result of their studies.</a:t>
            </a:r>
          </a:p>
          <a:p>
            <a:pPr eaLnBrk="1" hangingPunct="1"/>
            <a:r>
              <a:rPr lang="en-US" sz="2800" smtClean="0"/>
              <a:t>Crosswalk documents reveal similarities and differences between the current NCSCS and new standards</a:t>
            </a:r>
          </a:p>
          <a:p>
            <a:pPr eaLnBrk="1" hangingPunct="1"/>
            <a:r>
              <a:rPr lang="en-US" sz="2800" smtClean="0"/>
              <a:t>Technology skills and ESL standards are to be implemented by the classroom teacher.</a:t>
            </a:r>
          </a:p>
          <a:p>
            <a:pPr eaLnBrk="1" hangingPunct="1"/>
            <a:r>
              <a:rPr lang="en-US" sz="2800" smtClean="0"/>
              <a:t>Education is in a constant state of improvement.</a:t>
            </a:r>
          </a:p>
          <a:p>
            <a:pPr eaLnBrk="1" hangingPunct="1"/>
            <a:endParaRPr lang="en-US" sz="2800" smtClean="0"/>
          </a:p>
        </p:txBody>
      </p:sp>
      <p:pic>
        <p:nvPicPr>
          <p:cNvPr id="6" name="~PP2045.WAV">
            <a:hlinkClick r:id="" action="ppaction://media"/>
          </p:cNvPr>
          <p:cNvPicPr>
            <a:picLocks noRot="1" noChangeAspect="1"/>
          </p:cNvPicPr>
          <p:nvPr>
            <a:wavAudioFile r:embed="rId1" name="~PP2045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8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87313" y="-233363"/>
            <a:ext cx="8856662" cy="1143001"/>
          </a:xfrm>
        </p:spPr>
        <p:txBody>
          <a:bodyPr/>
          <a:lstStyle/>
          <a:p>
            <a:pPr eaLnBrk="1" hangingPunct="1"/>
            <a:r>
              <a:rPr lang="en-US" smtClean="0"/>
              <a:t>2. Central Office Support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7488" y="768350"/>
          <a:ext cx="8755062" cy="596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4918"/>
                <a:gridCol w="3556000"/>
                <a:gridCol w="177414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Content</a:t>
                      </a:r>
                      <a:r>
                        <a:rPr lang="en-US" baseline="0" dirty="0" smtClean="0"/>
                        <a:t> Area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Central Office Contact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Extension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Math K-12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Michael</a:t>
                      </a:r>
                      <a:r>
                        <a:rPr lang="en-US" baseline="0" dirty="0" smtClean="0"/>
                        <a:t> Elder</a:t>
                      </a:r>
                    </a:p>
                    <a:p>
                      <a:r>
                        <a:rPr lang="en-US" baseline="0" dirty="0" smtClean="0"/>
                        <a:t>Dwayne Snowden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20264</a:t>
                      </a:r>
                    </a:p>
                    <a:p>
                      <a:r>
                        <a:rPr lang="en-US" dirty="0" smtClean="0"/>
                        <a:t>20208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Social Studies K-5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Ken</a:t>
                      </a:r>
                      <a:r>
                        <a:rPr lang="en-US" baseline="0" dirty="0" smtClean="0"/>
                        <a:t> Reddic</a:t>
                      </a:r>
                    </a:p>
                    <a:p>
                      <a:r>
                        <a:rPr lang="en-US" baseline="0" dirty="0" smtClean="0"/>
                        <a:t>Dwayne Snowden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20212</a:t>
                      </a:r>
                    </a:p>
                    <a:p>
                      <a:r>
                        <a:rPr lang="en-US" dirty="0" smtClean="0"/>
                        <a:t>20208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Social Studies 6-12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baseline="0" dirty="0" smtClean="0"/>
                        <a:t>Information and Technology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Judy</a:t>
                      </a:r>
                      <a:r>
                        <a:rPr lang="en-US" baseline="0" dirty="0" smtClean="0"/>
                        <a:t> Copeland</a:t>
                      </a:r>
                    </a:p>
                    <a:p>
                      <a:r>
                        <a:rPr lang="en-US" baseline="0" dirty="0" smtClean="0"/>
                        <a:t>Ross Friebel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20207</a:t>
                      </a:r>
                    </a:p>
                    <a:p>
                      <a:r>
                        <a:rPr lang="en-US" dirty="0" smtClean="0"/>
                        <a:t>20269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ELA K-5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Mark Bulris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20204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ELA</a:t>
                      </a:r>
                      <a:r>
                        <a:rPr lang="en-US" baseline="0" dirty="0" smtClean="0"/>
                        <a:t> 6-12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Lesley Eason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Science K-12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Michele Halley</a:t>
                      </a:r>
                    </a:p>
                    <a:p>
                      <a:r>
                        <a:rPr lang="en-US" dirty="0" smtClean="0"/>
                        <a:t>Pat Curley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20214</a:t>
                      </a:r>
                    </a:p>
                    <a:p>
                      <a:r>
                        <a:rPr lang="en-US" dirty="0" smtClean="0"/>
                        <a:t>20275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World</a:t>
                      </a:r>
                      <a:r>
                        <a:rPr lang="en-US" baseline="0" dirty="0" smtClean="0"/>
                        <a:t> Languages</a:t>
                      </a:r>
                    </a:p>
                    <a:p>
                      <a:r>
                        <a:rPr lang="en-US" baseline="0" dirty="0" smtClean="0"/>
                        <a:t>Music, Visual Arts, &amp; ESL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Janae Copeland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20122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Occupational Course of Study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Clara Talton</a:t>
                      </a:r>
                    </a:p>
                    <a:p>
                      <a:r>
                        <a:rPr lang="en-US" dirty="0" smtClean="0"/>
                        <a:t>Brenda</a:t>
                      </a:r>
                      <a:r>
                        <a:rPr lang="en-US" baseline="0" dirty="0" smtClean="0"/>
                        <a:t> Scott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20203</a:t>
                      </a:r>
                    </a:p>
                    <a:p>
                      <a:r>
                        <a:rPr lang="en-US" dirty="0" smtClean="0"/>
                        <a:t>56020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Madeline</a:t>
                      </a:r>
                      <a:r>
                        <a:rPr lang="en-US" baseline="0" dirty="0" smtClean="0"/>
                        <a:t> Tucker</a:t>
                      </a:r>
                    </a:p>
                    <a:p>
                      <a:r>
                        <a:rPr lang="en-US" baseline="0" dirty="0" smtClean="0"/>
                        <a:t>John Shannon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20223</a:t>
                      </a:r>
                    </a:p>
                    <a:p>
                      <a:r>
                        <a:rPr lang="en-US" dirty="0" smtClean="0"/>
                        <a:t>20202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Healthful Living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Judy</a:t>
                      </a:r>
                      <a:r>
                        <a:rPr lang="en-US" baseline="0" dirty="0" smtClean="0"/>
                        <a:t> Yeager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20211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~PP3342.WAV">
            <a:hlinkClick r:id="" action="ppaction://media"/>
          </p:cNvPr>
          <p:cNvPicPr>
            <a:picLocks noRot="1" noChangeAspect="1"/>
          </p:cNvPicPr>
          <p:nvPr>
            <a:wavAudioFile r:embed="rId1" name="~PP3342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9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87313" y="-233363"/>
            <a:ext cx="8856662" cy="1143001"/>
          </a:xfrm>
        </p:spPr>
        <p:txBody>
          <a:bodyPr/>
          <a:lstStyle/>
          <a:p>
            <a:pPr eaLnBrk="1" hangingPunct="1"/>
            <a:r>
              <a:rPr lang="en-US" smtClean="0"/>
              <a:t>1. What’s Next</a:t>
            </a:r>
          </a:p>
        </p:txBody>
      </p:sp>
      <p:sp>
        <p:nvSpPr>
          <p:cNvPr id="33795" name="Content Placeholder 4"/>
          <p:cNvSpPr>
            <a:spLocks noGrp="1"/>
          </p:cNvSpPr>
          <p:nvPr>
            <p:ph idx="1"/>
          </p:nvPr>
        </p:nvSpPr>
        <p:spPr>
          <a:xfrm>
            <a:off x="1787525" y="700088"/>
            <a:ext cx="6992938" cy="5743575"/>
          </a:xfrm>
        </p:spPr>
        <p:txBody>
          <a:bodyPr/>
          <a:lstStyle/>
          <a:p>
            <a:pPr eaLnBrk="1" hangingPunct="1"/>
            <a:r>
              <a:rPr lang="en-US" dirty="0" smtClean="0"/>
              <a:t>Between Session Activities</a:t>
            </a:r>
          </a:p>
          <a:p>
            <a:pPr lvl="1" eaLnBrk="1" hangingPunct="1"/>
            <a:r>
              <a:rPr lang="en-US" dirty="0" smtClean="0"/>
              <a:t>Download Your New Essential Standards</a:t>
            </a:r>
          </a:p>
          <a:p>
            <a:pPr lvl="2" eaLnBrk="1" hangingPunct="1"/>
            <a:r>
              <a:rPr lang="en-US" smtClean="0">
                <a:hlinkClick r:id="rId3"/>
              </a:rPr>
              <a:t>http://www.ncpublicschools.org/acre/standards/</a:t>
            </a:r>
            <a:endParaRPr lang="en-US" smtClean="0"/>
          </a:p>
          <a:p>
            <a:pPr lvl="1" eaLnBrk="1" hangingPunct="1"/>
            <a:r>
              <a:rPr lang="en-US" dirty="0" smtClean="0"/>
              <a:t>Download and review the new IT Essential Standards</a:t>
            </a:r>
          </a:p>
          <a:p>
            <a:pPr lvl="2" eaLnBrk="1" hangingPunct="1"/>
            <a:r>
              <a:rPr lang="en-US" dirty="0" smtClean="0"/>
              <a:t>IT Standards</a:t>
            </a:r>
          </a:p>
          <a:p>
            <a:pPr lvl="3" eaLnBrk="1" hangingPunct="1"/>
            <a:r>
              <a:rPr lang="en-US" dirty="0" smtClean="0">
                <a:hlinkClick r:id="rId4"/>
              </a:rPr>
              <a:t>K-5 Version</a:t>
            </a:r>
            <a:endParaRPr lang="en-US" dirty="0" smtClean="0"/>
          </a:p>
          <a:p>
            <a:pPr lvl="3" eaLnBrk="1" hangingPunct="1"/>
            <a:r>
              <a:rPr lang="en-US" dirty="0" smtClean="0">
                <a:hlinkClick r:id="rId5"/>
              </a:rPr>
              <a:t>6-8 Version</a:t>
            </a:r>
            <a:endParaRPr lang="en-US" dirty="0" smtClean="0"/>
          </a:p>
          <a:p>
            <a:pPr lvl="3" eaLnBrk="1" hangingPunct="1"/>
            <a:r>
              <a:rPr lang="en-US" dirty="0" smtClean="0">
                <a:hlinkClick r:id="rId6"/>
              </a:rPr>
              <a:t>9-12 Version</a:t>
            </a:r>
            <a:endParaRPr lang="en-US" dirty="0" smtClean="0"/>
          </a:p>
          <a:p>
            <a:pPr lvl="3" eaLnBrk="1" hangingPunct="1"/>
            <a:endParaRPr lang="en-US" dirty="0" smtClean="0"/>
          </a:p>
          <a:p>
            <a:pPr lvl="2" eaLnBrk="1" hangingPunct="1"/>
            <a:r>
              <a:rPr lang="en-US" dirty="0" smtClean="0">
                <a:hlinkClick r:id="rId7"/>
              </a:rPr>
              <a:t>Online Reflection Worksheet</a:t>
            </a:r>
            <a:endParaRPr lang="en-US" dirty="0" smtClean="0"/>
          </a:p>
          <a:p>
            <a:pPr lvl="3" eaLnBrk="1" hangingPunct="1"/>
            <a:r>
              <a:rPr lang="en-US" dirty="0" smtClean="0"/>
              <a:t>Complete before your next session</a:t>
            </a:r>
          </a:p>
        </p:txBody>
      </p:sp>
      <p:pic>
        <p:nvPicPr>
          <p:cNvPr id="9" name="~PP1964.WAV">
            <a:hlinkClick r:id="" action="ppaction://media"/>
          </p:cNvPr>
          <p:cNvPicPr>
            <a:picLocks noRot="1" noChangeAspect="1"/>
          </p:cNvPicPr>
          <p:nvPr>
            <a:wavAudioFile r:embed="rId1" name="~PP1964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8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101600" y="-146050"/>
            <a:ext cx="8813800" cy="1143000"/>
          </a:xfrm>
        </p:spPr>
        <p:txBody>
          <a:bodyPr/>
          <a:lstStyle/>
          <a:p>
            <a:pPr eaLnBrk="1" hangingPunct="1"/>
            <a:r>
              <a:rPr lang="en-US" smtClean="0"/>
              <a:t>Unpacking Dates/Locations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0" y="728663"/>
            <a:ext cx="7042150" cy="6129337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1800" b="1" dirty="0" smtClean="0"/>
              <a:t>Session 2: </a:t>
            </a:r>
            <a:r>
              <a:rPr lang="en-US" sz="1800" dirty="0" smtClean="0"/>
              <a:t>(3:45pm – 5:15pm) </a:t>
            </a:r>
          </a:p>
          <a:p>
            <a:pPr eaLnBrk="1" hangingPunct="1">
              <a:defRPr/>
            </a:pPr>
            <a:r>
              <a:rPr lang="en-US" sz="1800" dirty="0" smtClean="0"/>
              <a:t>Richlands Area: Thursday, October 6, 2011 </a:t>
            </a:r>
          </a:p>
          <a:p>
            <a:pPr eaLnBrk="1" hangingPunct="1">
              <a:defRPr/>
            </a:pPr>
            <a:r>
              <a:rPr lang="en-US" sz="1800" dirty="0" smtClean="0"/>
              <a:t>Jacksonville Area: Thursday, October 20, 2011 </a:t>
            </a:r>
          </a:p>
          <a:p>
            <a:pPr eaLnBrk="1" hangingPunct="1">
              <a:defRPr/>
            </a:pPr>
            <a:r>
              <a:rPr lang="en-US" sz="1800" dirty="0" smtClean="0"/>
              <a:t>Southwest Area: Thursday, November 3, 2011 </a:t>
            </a:r>
          </a:p>
          <a:p>
            <a:pPr eaLnBrk="1" hangingPunct="1">
              <a:defRPr/>
            </a:pPr>
            <a:r>
              <a:rPr lang="en-US" sz="1800" dirty="0" smtClean="0"/>
              <a:t>Swansboro/Hunters Creek Area: Thursday, November 10, 2011 </a:t>
            </a:r>
          </a:p>
          <a:p>
            <a:pPr eaLnBrk="1" hangingPunct="1">
              <a:defRPr/>
            </a:pPr>
            <a:r>
              <a:rPr lang="en-US" sz="1800" b="1" i="1" dirty="0" smtClean="0"/>
              <a:t>**Outside Assignment </a:t>
            </a:r>
          </a:p>
          <a:p>
            <a:pPr eaLnBrk="1" hangingPunct="1">
              <a:defRPr/>
            </a:pPr>
            <a:r>
              <a:rPr lang="en-US" sz="1800" b="1" dirty="0" smtClean="0"/>
              <a:t>Session 3:  </a:t>
            </a:r>
            <a:r>
              <a:rPr lang="en-US" sz="1800" dirty="0" smtClean="0"/>
              <a:t>(3:45pm – 5:15pm) </a:t>
            </a:r>
          </a:p>
          <a:p>
            <a:pPr eaLnBrk="1" hangingPunct="1">
              <a:defRPr/>
            </a:pPr>
            <a:r>
              <a:rPr lang="en-US" sz="1800" dirty="0" smtClean="0"/>
              <a:t>Richlands Area: Thursday, January 5, 2012 </a:t>
            </a:r>
          </a:p>
          <a:p>
            <a:pPr eaLnBrk="1" hangingPunct="1">
              <a:defRPr/>
            </a:pPr>
            <a:r>
              <a:rPr lang="en-US" sz="1800" dirty="0" smtClean="0"/>
              <a:t>Jacksonville Area: Thursday, February 2, 2012 </a:t>
            </a:r>
          </a:p>
          <a:p>
            <a:pPr eaLnBrk="1" hangingPunct="1">
              <a:defRPr/>
            </a:pPr>
            <a:r>
              <a:rPr lang="en-US" sz="1800" dirty="0" smtClean="0"/>
              <a:t>Southwest Area: Thursday, February 9, 2012 </a:t>
            </a:r>
          </a:p>
          <a:p>
            <a:pPr eaLnBrk="1" hangingPunct="1">
              <a:defRPr/>
            </a:pPr>
            <a:r>
              <a:rPr lang="en-US" sz="1800" dirty="0" smtClean="0"/>
              <a:t>Swansboro/Hunters Creek Area: Thursday, February 16, 2012 </a:t>
            </a:r>
          </a:p>
          <a:p>
            <a:pPr eaLnBrk="1" hangingPunct="1">
              <a:defRPr/>
            </a:pPr>
            <a:r>
              <a:rPr lang="en-US" sz="1800" b="1" i="1" dirty="0" smtClean="0"/>
              <a:t>**Outside Assignment </a:t>
            </a:r>
          </a:p>
          <a:p>
            <a:pPr eaLnBrk="1" hangingPunct="1">
              <a:defRPr/>
            </a:pPr>
            <a:r>
              <a:rPr lang="en-US" sz="1800" b="1" dirty="0" smtClean="0"/>
              <a:t>Session 4: </a:t>
            </a:r>
            <a:r>
              <a:rPr lang="en-US" sz="1800" dirty="0" smtClean="0"/>
              <a:t>(3:45pm – 5:15pm) </a:t>
            </a:r>
          </a:p>
          <a:p>
            <a:pPr eaLnBrk="1" hangingPunct="1">
              <a:defRPr/>
            </a:pPr>
            <a:r>
              <a:rPr lang="en-US" sz="1800" dirty="0" smtClean="0"/>
              <a:t>Richlands Area: Thursday, February 23, 2012 </a:t>
            </a:r>
          </a:p>
          <a:p>
            <a:pPr eaLnBrk="1" hangingPunct="1">
              <a:defRPr/>
            </a:pPr>
            <a:r>
              <a:rPr lang="en-US" sz="1800" dirty="0" smtClean="0"/>
              <a:t>Jacksonville Area: Thursday, March 1,2012 </a:t>
            </a:r>
          </a:p>
          <a:p>
            <a:pPr eaLnBrk="1" hangingPunct="1">
              <a:defRPr/>
            </a:pPr>
            <a:r>
              <a:rPr lang="en-US" sz="1800" dirty="0" smtClean="0"/>
              <a:t>Southwest Area: Thursday, March 8, 2012 </a:t>
            </a:r>
          </a:p>
          <a:p>
            <a:pPr eaLnBrk="1" hangingPunct="1">
              <a:defRPr/>
            </a:pPr>
            <a:r>
              <a:rPr lang="en-US" sz="1800" dirty="0" smtClean="0"/>
              <a:t>Swansboro/Hunters Creek Area: Thursday, March 15, 2012 </a:t>
            </a:r>
          </a:p>
          <a:p>
            <a:pPr eaLnBrk="1" hangingPunct="1">
              <a:defRPr/>
            </a:pPr>
            <a:r>
              <a:rPr lang="en-US" sz="1800" b="1" i="1" dirty="0" smtClean="0"/>
              <a:t>**Outside Assignment 	</a:t>
            </a:r>
          </a:p>
          <a:p>
            <a:pPr eaLnBrk="1" hangingPunct="1">
              <a:defRPr/>
            </a:pPr>
            <a:endParaRPr lang="en-US" dirty="0"/>
          </a:p>
        </p:txBody>
      </p:sp>
      <p:pic>
        <p:nvPicPr>
          <p:cNvPr id="4" name="~PP2937.WAV">
            <a:hlinkClick r:id="" action="ppaction://media"/>
          </p:cNvPr>
          <p:cNvPicPr>
            <a:picLocks noRot="1" noChangeAspect="1"/>
          </p:cNvPicPr>
          <p:nvPr>
            <a:wavAudioFile r:embed="rId1" name="~PP2937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9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337425" cy="1143000"/>
          </a:xfrm>
        </p:spPr>
        <p:txBody>
          <a:bodyPr/>
          <a:lstStyle/>
          <a:p>
            <a:pPr eaLnBrk="1" hangingPunct="1"/>
            <a:r>
              <a:rPr lang="en-US" smtClean="0"/>
              <a:t>Today’s Top 10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031288" cy="52578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10. Timeline for Change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9. Location, Location, Location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8. Unpacking (samples)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7. English as a Second Language (ESL)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6. Technology Standards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5. Revised Blooms Taxonomy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4. Teacher-Leaders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3. DPI Support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2. Central Office Support</a:t>
            </a:r>
          </a:p>
          <a:p>
            <a:pPr marL="514350" indent="-514350" eaLnBrk="1" hangingPunct="1">
              <a:buFontTx/>
              <a:buNone/>
              <a:defRPr/>
            </a:pPr>
            <a:r>
              <a:rPr lang="en-US" sz="2800" i="1" smtClean="0"/>
              <a:t>1. What’s Next</a:t>
            </a:r>
          </a:p>
          <a:p>
            <a:pPr marL="514350" indent="-514350" eaLnBrk="1" hangingPunct="1">
              <a:buFontTx/>
              <a:buAutoNum type="arabicPeriod"/>
              <a:defRPr/>
            </a:pPr>
            <a:endParaRPr lang="en-US" smtClean="0"/>
          </a:p>
        </p:txBody>
      </p:sp>
      <p:pic>
        <p:nvPicPr>
          <p:cNvPr id="12290" name="Picture 2" descr="http://www.babble.com/CS/blogs/famecrawler/2009/03/david-letterman-wedding-regina-lasko.jpg"/>
          <p:cNvPicPr>
            <a:picLocks noChangeAspect="1" noChangeArrowheads="1"/>
          </p:cNvPicPr>
          <p:nvPr/>
        </p:nvPicPr>
        <p:blipFill>
          <a:blip r:embed="rId3" cstate="print"/>
          <a:srcRect r="77" b="17375"/>
          <a:stretch>
            <a:fillRect/>
          </a:stretch>
        </p:blipFill>
        <p:spPr bwMode="auto">
          <a:xfrm rot="1714342">
            <a:off x="5128681" y="596773"/>
            <a:ext cx="4102100" cy="241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508000" y="849313"/>
            <a:ext cx="542925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Things to Discuss</a:t>
            </a:r>
          </a:p>
        </p:txBody>
      </p:sp>
      <p:pic>
        <p:nvPicPr>
          <p:cNvPr id="11" name="~PP1569.WAV">
            <a:hlinkClick r:id="" action="ppaction://media"/>
          </p:cNvPr>
          <p:cNvPicPr>
            <a:picLocks noRot="1" noChangeAspect="1"/>
          </p:cNvPicPr>
          <p:nvPr>
            <a:wavAudioFile r:embed="rId1" name="~PP1569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15888" y="-204788"/>
            <a:ext cx="8842375" cy="1143001"/>
          </a:xfrm>
        </p:spPr>
        <p:txBody>
          <a:bodyPr/>
          <a:lstStyle/>
          <a:p>
            <a:pPr eaLnBrk="1" hangingPunct="1"/>
            <a:r>
              <a:rPr lang="en-US" smtClean="0"/>
              <a:t>10. Timeline for Change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2113" y="754063"/>
            <a:ext cx="8639175" cy="53721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/>
          <a:srcRect l="13026" t="17207" r="14224" b="1350"/>
          <a:stretch>
            <a:fillRect/>
          </a:stretch>
        </p:blipFill>
        <p:spPr bwMode="auto">
          <a:xfrm>
            <a:off x="0" y="739775"/>
            <a:ext cx="9144000" cy="611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 rot="1480032">
            <a:off x="7065963" y="506413"/>
            <a:ext cx="596900" cy="3052762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This</a:t>
            </a:r>
            <a:br>
              <a:rPr lang="en-US" dirty="0"/>
            </a:br>
            <a:r>
              <a:rPr lang="en-US" dirty="0"/>
              <a:t>  year</a:t>
            </a:r>
          </a:p>
        </p:txBody>
      </p:sp>
      <p:pic>
        <p:nvPicPr>
          <p:cNvPr id="8" name="~PP806.WAV">
            <a:hlinkClick r:id="" action="ppaction://media"/>
          </p:cNvPr>
          <p:cNvPicPr>
            <a:picLocks noRot="1" noChangeAspect="1"/>
          </p:cNvPicPr>
          <p:nvPr>
            <a:wavAudioFile r:embed="rId1" name="~PP806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9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15888" y="-204788"/>
            <a:ext cx="8842375" cy="1143001"/>
          </a:xfrm>
        </p:spPr>
        <p:txBody>
          <a:bodyPr/>
          <a:lstStyle/>
          <a:p>
            <a:pPr eaLnBrk="1" hangingPunct="1"/>
            <a:r>
              <a:rPr lang="en-US" smtClean="0"/>
              <a:t>10. Timeline for Change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 cstate="print"/>
          <a:srcRect l="18600" t="20686" r="16667" b="38351"/>
          <a:stretch>
            <a:fillRect/>
          </a:stretch>
        </p:blipFill>
        <p:spPr bwMode="auto">
          <a:xfrm>
            <a:off x="0" y="1465263"/>
            <a:ext cx="9144000" cy="48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4" cstate="print"/>
          <a:srcRect l="29465" t="40758" r="10863" b="55145"/>
          <a:stretch>
            <a:fillRect/>
          </a:stretch>
        </p:blipFill>
        <p:spPr bwMode="auto">
          <a:xfrm>
            <a:off x="101600" y="2020888"/>
            <a:ext cx="89693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 rot="1480032">
            <a:off x="7132638" y="598488"/>
            <a:ext cx="679450" cy="2813050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>
              <a:buFontTx/>
              <a:buNone/>
              <a:defRPr/>
            </a:pPr>
            <a:endParaRPr lang="en-US" dirty="0"/>
          </a:p>
        </p:txBody>
      </p:sp>
      <p:pic>
        <p:nvPicPr>
          <p:cNvPr id="8" name="~PP1735.WAV">
            <a:hlinkClick r:id="" action="ppaction://media"/>
          </p:cNvPr>
          <p:cNvPicPr>
            <a:picLocks noRot="1" noChangeAspect="1"/>
          </p:cNvPicPr>
          <p:nvPr>
            <a:wavAudioFile r:embed="rId1" name="~PP1735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7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74625" y="188913"/>
            <a:ext cx="8856663" cy="885825"/>
          </a:xfrm>
        </p:spPr>
        <p:txBody>
          <a:bodyPr/>
          <a:lstStyle/>
          <a:p>
            <a:pPr eaLnBrk="1" hangingPunct="1"/>
            <a:r>
              <a:rPr lang="en-US" smtClean="0"/>
              <a:t>9. Location, Location, 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625" y="1033463"/>
            <a:ext cx="8794750" cy="5824537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Where can I find information?</a:t>
            </a:r>
          </a:p>
          <a:p>
            <a:pPr lvl="1" eaLnBrk="1" hangingPunct="1">
              <a:defRPr/>
            </a:pPr>
            <a:r>
              <a:rPr lang="en-US" dirty="0" smtClean="0"/>
              <a:t>ACRE: </a:t>
            </a:r>
            <a:r>
              <a:rPr lang="en-US" sz="2400" dirty="0" smtClean="0">
                <a:hlinkClick r:id="rId3"/>
              </a:rPr>
              <a:t>http://www.ncpublicschools.org/acre/</a:t>
            </a:r>
            <a:r>
              <a:rPr lang="en-US" sz="2400" dirty="0" smtClean="0"/>
              <a:t> 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Unpacking Documents &amp; Crosswalks </a:t>
            </a:r>
            <a:br>
              <a:rPr lang="en-US" dirty="0" smtClean="0"/>
            </a:br>
            <a:r>
              <a:rPr lang="en-US" dirty="0" smtClean="0"/>
              <a:t>(Essential Standards): </a:t>
            </a:r>
            <a:r>
              <a:rPr lang="en-US" sz="2000" dirty="0" smtClean="0">
                <a:hlinkClick r:id="rId4"/>
              </a:rPr>
              <a:t>http://www.ncpublicschools.org/acre/standards/support-tools/</a:t>
            </a:r>
            <a:r>
              <a:rPr lang="en-US" sz="2000" dirty="0" smtClean="0"/>
              <a:t> 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Unpacking Documents &amp; Crosswalks</a:t>
            </a:r>
            <a:br>
              <a:rPr lang="en-US" dirty="0" smtClean="0"/>
            </a:br>
            <a:r>
              <a:rPr lang="en-US" dirty="0" smtClean="0"/>
              <a:t>(Common Core: Reading and Math only):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000" dirty="0" smtClean="0">
                <a:hlinkClick r:id="rId5"/>
              </a:rPr>
              <a:t>http://www.ncpublicschools.org/acre/standards/common-core-tools/</a:t>
            </a:r>
            <a:r>
              <a:rPr lang="en-US" sz="2000" dirty="0" smtClean="0"/>
              <a:t> 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 Also, on Rubicon Atlas (References Tab)</a:t>
            </a:r>
            <a:br>
              <a:rPr lang="en-US" dirty="0" smtClean="0"/>
            </a:b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???</a:t>
            </a:r>
            <a:endParaRPr lang="en-US" dirty="0"/>
          </a:p>
        </p:txBody>
      </p:sp>
      <p:pic>
        <p:nvPicPr>
          <p:cNvPr id="9220" name="Picture 1"/>
          <p:cNvPicPr>
            <a:picLocks noChangeAspect="1" noChangeArrowheads="1"/>
          </p:cNvPicPr>
          <p:nvPr/>
        </p:nvPicPr>
        <p:blipFill>
          <a:blip r:embed="rId6" cstate="print"/>
          <a:srcRect t="15361" r="2232" b="56580"/>
          <a:stretch>
            <a:fillRect/>
          </a:stretch>
        </p:blipFill>
        <p:spPr bwMode="auto">
          <a:xfrm>
            <a:off x="246063" y="5224463"/>
            <a:ext cx="8694737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wn Arrow 5"/>
          <p:cNvSpPr/>
          <p:nvPr/>
        </p:nvSpPr>
        <p:spPr>
          <a:xfrm rot="4424568">
            <a:off x="5554662" y="5005388"/>
            <a:ext cx="779463" cy="1087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" name="~PP3906.WAV">
            <a:hlinkClick r:id="" action="ppaction://media"/>
          </p:cNvPr>
          <p:cNvPicPr>
            <a:picLocks noRot="1" noChangeAspect="1"/>
          </p:cNvPicPr>
          <p:nvPr>
            <a:wavAudioFile r:embed="rId1" name="~PP3906.WAV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92113" y="274638"/>
            <a:ext cx="8639175" cy="1143000"/>
          </a:xfrm>
        </p:spPr>
        <p:txBody>
          <a:bodyPr/>
          <a:lstStyle/>
          <a:p>
            <a:pPr eaLnBrk="1" hangingPunct="1"/>
            <a:r>
              <a:rPr lang="en-US" smtClean="0"/>
              <a:t>Choose Your Curriculum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92113" y="1600200"/>
            <a:ext cx="8639175" cy="452596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r>
              <a:rPr lang="en-US" smtClean="0"/>
              <a:t>If you are a math teacher, </a:t>
            </a:r>
            <a:r>
              <a:rPr lang="en-US" smtClean="0">
                <a:hlinkClick r:id="rId2" action="ppaction://hlinksldjump"/>
              </a:rPr>
              <a:t>click here</a:t>
            </a:r>
            <a:r>
              <a:rPr lang="en-US" smtClean="0"/>
              <a:t> </a:t>
            </a:r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>
              <a:buFontTx/>
              <a:buNone/>
            </a:pPr>
            <a:r>
              <a:rPr lang="en-US" smtClean="0"/>
              <a:t>If you are a social studies, </a:t>
            </a:r>
            <a:r>
              <a:rPr lang="en-US" smtClean="0">
                <a:hlinkClick r:id="rId3" action="ppaction://hlinksldjump"/>
              </a:rPr>
              <a:t>click here</a:t>
            </a:r>
            <a:endParaRPr lang="en-US" smtClean="0"/>
          </a:p>
          <a:p>
            <a:pPr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74625" y="85725"/>
            <a:ext cx="9144000" cy="1143000"/>
          </a:xfrm>
        </p:spPr>
        <p:txBody>
          <a:bodyPr/>
          <a:lstStyle/>
          <a:p>
            <a:pPr eaLnBrk="1" hangingPunct="1"/>
            <a:r>
              <a:rPr lang="en-US" smtClean="0"/>
              <a:t>8. </a:t>
            </a:r>
            <a:r>
              <a:rPr lang="en-US" sz="4000" smtClean="0"/>
              <a:t>Samples of Unpacking Documents </a:t>
            </a:r>
            <a:endParaRPr 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276225" y="1030288"/>
            <a:ext cx="8755063" cy="50958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Math</a:t>
            </a:r>
          </a:p>
          <a:p>
            <a:pPr eaLnBrk="1" hangingPunct="1"/>
            <a:r>
              <a:rPr lang="en-US" smtClean="0"/>
              <a:t>Overview</a:t>
            </a:r>
          </a:p>
          <a:p>
            <a:pPr eaLnBrk="1" hangingPunct="1"/>
            <a:r>
              <a:rPr lang="en-US" smtClean="0"/>
              <a:t>At a Glance</a:t>
            </a:r>
          </a:p>
          <a:p>
            <a:pPr eaLnBrk="1" hangingPunct="1"/>
            <a:r>
              <a:rPr lang="en-US" smtClean="0"/>
              <a:t>Standards for Math Practice</a:t>
            </a:r>
          </a:p>
          <a:p>
            <a:pPr eaLnBrk="1" hangingPunct="1"/>
            <a:r>
              <a:rPr lang="en-US" smtClean="0"/>
              <a:t>Critical Areas</a:t>
            </a:r>
          </a:p>
          <a:p>
            <a:pPr eaLnBrk="1" hangingPunct="1"/>
            <a:endParaRPr lang="en-US" smtClean="0"/>
          </a:p>
          <a:p>
            <a:pPr eaLnBrk="1" hangingPunct="1">
              <a:buFontTx/>
              <a:buNone/>
            </a:pPr>
            <a:r>
              <a:rPr lang="en-US" smtClean="0"/>
              <a:t>				When we meet face-to-face, 				more in-depth information will 				be explored and discussed.</a:t>
            </a:r>
          </a:p>
          <a:p>
            <a:pPr eaLnBrk="1" hangingPunct="1"/>
            <a:endParaRPr lang="en-US" smtClean="0"/>
          </a:p>
        </p:txBody>
      </p:sp>
      <p:pic>
        <p:nvPicPr>
          <p:cNvPr id="4" name="~PP2314.WAV">
            <a:hlinkClick r:id="" action="ppaction://media"/>
          </p:cNvPr>
          <p:cNvPicPr>
            <a:picLocks noRot="1" noChangeAspect="1"/>
          </p:cNvPicPr>
          <p:nvPr>
            <a:wavAudioFile r:embed="rId1" name="~PP2314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6325" y="6410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1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P030002309">
  <a:themeElements>
    <a:clrScheme name="Office Theme 2">
      <a:dk1>
        <a:srgbClr val="000000"/>
      </a:dk1>
      <a:lt1>
        <a:srgbClr val="C6C492"/>
      </a:lt1>
      <a:dk2>
        <a:srgbClr val="000000"/>
      </a:dk2>
      <a:lt2>
        <a:srgbClr val="B2B2B2"/>
      </a:lt2>
      <a:accent1>
        <a:srgbClr val="BD8A00"/>
      </a:accent1>
      <a:accent2>
        <a:srgbClr val="A49D00"/>
      </a:accent2>
      <a:accent3>
        <a:srgbClr val="DFDEC7"/>
      </a:accent3>
      <a:accent4>
        <a:srgbClr val="000000"/>
      </a:accent4>
      <a:accent5>
        <a:srgbClr val="DBC4AA"/>
      </a:accent5>
      <a:accent6>
        <a:srgbClr val="948E00"/>
      </a:accent6>
      <a:hlink>
        <a:srgbClr val="523B00"/>
      </a:hlink>
      <a:folHlink>
        <a:srgbClr val="3B47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C6C492"/>
        </a:lt1>
        <a:dk2>
          <a:srgbClr val="000000"/>
        </a:dk2>
        <a:lt2>
          <a:srgbClr val="B2B2B2"/>
        </a:lt2>
        <a:accent1>
          <a:srgbClr val="FFFC8F"/>
        </a:accent1>
        <a:accent2>
          <a:srgbClr val="C4BD1C"/>
        </a:accent2>
        <a:accent3>
          <a:srgbClr val="DFDEC7"/>
        </a:accent3>
        <a:accent4>
          <a:srgbClr val="000000"/>
        </a:accent4>
        <a:accent5>
          <a:srgbClr val="FFFDC6"/>
        </a:accent5>
        <a:accent6>
          <a:srgbClr val="B1AB18"/>
        </a:accent6>
        <a:hlink>
          <a:srgbClr val="474600"/>
        </a:hlink>
        <a:folHlink>
          <a:srgbClr val="615A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C6C492"/>
        </a:lt1>
        <a:dk2>
          <a:srgbClr val="000000"/>
        </a:dk2>
        <a:lt2>
          <a:srgbClr val="B2B2B2"/>
        </a:lt2>
        <a:accent1>
          <a:srgbClr val="BD8A00"/>
        </a:accent1>
        <a:accent2>
          <a:srgbClr val="A49D00"/>
        </a:accent2>
        <a:accent3>
          <a:srgbClr val="DFDEC7"/>
        </a:accent3>
        <a:accent4>
          <a:srgbClr val="000000"/>
        </a:accent4>
        <a:accent5>
          <a:srgbClr val="DBC4AA"/>
        </a:accent5>
        <a:accent6>
          <a:srgbClr val="948E00"/>
        </a:accent6>
        <a:hlink>
          <a:srgbClr val="523B00"/>
        </a:hlink>
        <a:folHlink>
          <a:srgbClr val="3B47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C6C492"/>
        </a:lt1>
        <a:dk2>
          <a:srgbClr val="000000"/>
        </a:dk2>
        <a:lt2>
          <a:srgbClr val="B2B2B2"/>
        </a:lt2>
        <a:accent1>
          <a:srgbClr val="938B00"/>
        </a:accent1>
        <a:accent2>
          <a:srgbClr val="0F10BC"/>
        </a:accent2>
        <a:accent3>
          <a:srgbClr val="DFDEC7"/>
        </a:accent3>
        <a:accent4>
          <a:srgbClr val="000000"/>
        </a:accent4>
        <a:accent5>
          <a:srgbClr val="C8C4AA"/>
        </a:accent5>
        <a:accent6>
          <a:srgbClr val="0C0DAA"/>
        </a:accent6>
        <a:hlink>
          <a:srgbClr val="260052"/>
        </a:hlink>
        <a:folHlink>
          <a:srgbClr val="500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C6C492"/>
        </a:lt1>
        <a:dk2>
          <a:srgbClr val="000000"/>
        </a:dk2>
        <a:lt2>
          <a:srgbClr val="B2B2B2"/>
        </a:lt2>
        <a:accent1>
          <a:srgbClr val="807A00"/>
        </a:accent1>
        <a:accent2>
          <a:srgbClr val="994010"/>
        </a:accent2>
        <a:accent3>
          <a:srgbClr val="DFDEC7"/>
        </a:accent3>
        <a:accent4>
          <a:srgbClr val="000000"/>
        </a:accent4>
        <a:accent5>
          <a:srgbClr val="C0BEAA"/>
        </a:accent5>
        <a:accent6>
          <a:srgbClr val="8A390D"/>
        </a:accent6>
        <a:hlink>
          <a:srgbClr val="005366"/>
        </a:hlink>
        <a:folHlink>
          <a:srgbClr val="3800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FC8F"/>
        </a:accent1>
        <a:accent2>
          <a:srgbClr val="C4BD1C"/>
        </a:accent2>
        <a:accent3>
          <a:srgbClr val="FFFFFF"/>
        </a:accent3>
        <a:accent4>
          <a:srgbClr val="000000"/>
        </a:accent4>
        <a:accent5>
          <a:srgbClr val="FFFDC6"/>
        </a:accent5>
        <a:accent6>
          <a:srgbClr val="B1AB18"/>
        </a:accent6>
        <a:hlink>
          <a:srgbClr val="474600"/>
        </a:hlink>
        <a:folHlink>
          <a:srgbClr val="615A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D8A00"/>
        </a:accent1>
        <a:accent2>
          <a:srgbClr val="A49D00"/>
        </a:accent2>
        <a:accent3>
          <a:srgbClr val="FFFFFF"/>
        </a:accent3>
        <a:accent4>
          <a:srgbClr val="000000"/>
        </a:accent4>
        <a:accent5>
          <a:srgbClr val="DBC4AA"/>
        </a:accent5>
        <a:accent6>
          <a:srgbClr val="948E00"/>
        </a:accent6>
        <a:hlink>
          <a:srgbClr val="523B00"/>
        </a:hlink>
        <a:folHlink>
          <a:srgbClr val="3B47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38B00"/>
        </a:accent1>
        <a:accent2>
          <a:srgbClr val="0F10BC"/>
        </a:accent2>
        <a:accent3>
          <a:srgbClr val="FFFFFF"/>
        </a:accent3>
        <a:accent4>
          <a:srgbClr val="000000"/>
        </a:accent4>
        <a:accent5>
          <a:srgbClr val="C8C4AA"/>
        </a:accent5>
        <a:accent6>
          <a:srgbClr val="0C0DAA"/>
        </a:accent6>
        <a:hlink>
          <a:srgbClr val="260052"/>
        </a:hlink>
        <a:folHlink>
          <a:srgbClr val="500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A00"/>
        </a:accent1>
        <a:accent2>
          <a:srgbClr val="994010"/>
        </a:accent2>
        <a:accent3>
          <a:srgbClr val="FFFFFF"/>
        </a:accent3>
        <a:accent4>
          <a:srgbClr val="000000"/>
        </a:accent4>
        <a:accent5>
          <a:srgbClr val="C0BEAA"/>
        </a:accent5>
        <a:accent6>
          <a:srgbClr val="8A390D"/>
        </a:accent6>
        <a:hlink>
          <a:srgbClr val="005366"/>
        </a:hlink>
        <a:folHlink>
          <a:srgbClr val="38007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3D0FF2D-C842-4A1F-AFA1-0BFCEBDB35E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TP030002309</Template>
  <TotalTime>458</TotalTime>
  <Words>776</Words>
  <Application>Microsoft Office PowerPoint</Application>
  <PresentationFormat>On-screen Show (4:3)</PresentationFormat>
  <Paragraphs>193</Paragraphs>
  <Slides>32</Slides>
  <Notes>2</Notes>
  <HiddenSlides>0</HiddenSlides>
  <MMClips>28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Bodoni MT</vt:lpstr>
      <vt:lpstr>TP030002309</vt:lpstr>
      <vt:lpstr>Introductory Slide</vt:lpstr>
      <vt:lpstr>Unpacking Thursdays</vt:lpstr>
      <vt:lpstr>Enduring Understandings</vt:lpstr>
      <vt:lpstr>Today’s Top 10 </vt:lpstr>
      <vt:lpstr>10. Timeline for Change</vt:lpstr>
      <vt:lpstr>10. Timeline for Change</vt:lpstr>
      <vt:lpstr>9. Location, Location, Location</vt:lpstr>
      <vt:lpstr>Choose Your Curriculum</vt:lpstr>
      <vt:lpstr>8. Samples of Unpacking Documents </vt:lpstr>
      <vt:lpstr>5th Grade Math Sample</vt:lpstr>
      <vt:lpstr>7th Grade Math Sample</vt:lpstr>
      <vt:lpstr>Algebra I Example</vt:lpstr>
      <vt:lpstr>Slide 13</vt:lpstr>
      <vt:lpstr>8. Samples of Unpacking Documents </vt:lpstr>
      <vt:lpstr>Third Grade Example</vt:lpstr>
      <vt:lpstr>Seventh Grade Example</vt:lpstr>
      <vt:lpstr>US History Example</vt:lpstr>
      <vt:lpstr>7. English as a Second Language  (ESL) Standards</vt:lpstr>
      <vt:lpstr>7. ESL Standards Format</vt:lpstr>
      <vt:lpstr>Math Example</vt:lpstr>
      <vt:lpstr>Social Studies</vt:lpstr>
      <vt:lpstr>Social Studies Example Continued</vt:lpstr>
      <vt:lpstr>6. Technology Standards </vt:lpstr>
      <vt:lpstr>Technology Standards Example </vt:lpstr>
      <vt:lpstr>5. Revised Bloom’s Taxonomy</vt:lpstr>
      <vt:lpstr>5. Revised Blooms Taxonomy</vt:lpstr>
      <vt:lpstr>5. Verbs (Revised Bloom’s)</vt:lpstr>
      <vt:lpstr>4. Teacher Leaders </vt:lpstr>
      <vt:lpstr>3. DPI Support </vt:lpstr>
      <vt:lpstr>2. Central Office Support</vt:lpstr>
      <vt:lpstr>1. What’s Next</vt:lpstr>
      <vt:lpstr>Unpacking Dates/Locations</vt:lpstr>
    </vt:vector>
  </TitlesOfParts>
  <Company>Onslow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Michael</dc:creator>
  <cp:keywords/>
  <dc:description/>
  <cp:lastModifiedBy>Michael Elder</cp:lastModifiedBy>
  <cp:revision>76</cp:revision>
  <dcterms:created xsi:type="dcterms:W3CDTF">2011-09-07T15:11:53Z</dcterms:created>
  <dcterms:modified xsi:type="dcterms:W3CDTF">2011-11-03T19:40:14Z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TC300023099990</vt:lpwstr>
  </property>
</Properties>
</file>